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01"/>
    <p:restoredTop sz="97059"/>
  </p:normalViewPr>
  <p:slideViewPr>
    <p:cSldViewPr snapToGrid="0" snapToObjects="1">
      <p:cViewPr varScale="1">
        <p:scale>
          <a:sx n="128" d="100"/>
          <a:sy n="128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6565B9-2B71-6844-847B-7DFF97728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999DAB6-74B6-8849-A6A7-8EBD40D6A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457B16-3D93-0546-92BC-848968313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5A9-EE8A-7446-8871-63FFDAD8098E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6D9BCAF-AD1B-A445-A1F7-6AE97107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0B1965-52FB-8F4D-BAAC-B5F2D83C7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7D24-B30B-1C47-9F88-ADF404A04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985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A37846-C023-E349-A119-14415BC0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63C4550-1074-3A41-93D9-BF04C1E7C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A2C830B-6E26-A944-A107-E81E12B31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5A9-EE8A-7446-8871-63FFDAD8098E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AC355F-14FB-6340-AD4F-E9D55F0A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3A3CDB-E247-2449-9858-271065E0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7D24-B30B-1C47-9F88-ADF404A04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65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BAD2668-C5AF-3640-BE89-FD81CEACF3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A30127D-C46B-D440-800E-696A78131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8B0D5E-B7EC-2842-9DF5-9D8B0C52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5A9-EE8A-7446-8871-63FFDAD8098E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E36D35-115B-664A-9482-D0C9AD843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4B30F6-2A7F-7D49-A329-398EA48A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7D24-B30B-1C47-9F88-ADF404A04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0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6D5DB3-CED4-564A-8D23-9EEAB856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DA3809-1FAB-2E48-AD1C-75318E103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F742D89-3BC1-6F48-BA61-996593357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5A9-EE8A-7446-8871-63FFDAD8098E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7BB3D63-C5D1-0840-966A-A8F59B397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1931E2-7FDE-AE48-8ADC-DD37C274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7D24-B30B-1C47-9F88-ADF404A04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662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40F97C-38A2-F74E-96B0-1C8409717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C9FD60-F803-1B4A-9E11-53AE574B6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EB22ED-EFD8-7243-99D4-D8155D228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5A9-EE8A-7446-8871-63FFDAD8098E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E18727B-B2C5-6E44-9D27-2067571E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9CE6B6-638C-9645-A1C7-18FE39560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7D24-B30B-1C47-9F88-ADF404A04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54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315953-A2F9-F74F-BAD8-BAF368B0E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FC017F-5CF8-054C-BA1E-C362075CA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003F470-1D88-6C4D-8A6A-8A6694568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4D47D2B-2171-1440-AF22-E294CDEDF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5A9-EE8A-7446-8871-63FFDAD8098E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561480C-EA3C-4D47-A8F3-F56356B46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78D04A7-8A3E-2E44-B280-F8D6695A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7D24-B30B-1C47-9F88-ADF404A04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732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3469DF-8B44-1540-B312-843D6316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9FC4694-900C-D448-8477-6C1FCC58B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3B4390E-2F4C-064E-A8D9-1EE001C7A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7C54F8B-88D5-E64A-A76D-09CAB89C1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E4A688F-403A-8547-981C-C0D425F1E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F3EBD22-BB28-4E4D-B39F-01271CED6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5A9-EE8A-7446-8871-63FFDAD8098E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AFB2173-095D-1042-AE2A-DEFD1FED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38C05C4-DB7B-1545-A86F-5D318714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7D24-B30B-1C47-9F88-ADF404A04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084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86E81E-4BE6-714C-AD5C-210D5212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0400266-6384-D642-ACA3-B0732BFD3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5A9-EE8A-7446-8871-63FFDAD8098E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24F8DAE-C25B-E94C-904E-30A7CF41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1955345-DA57-D44E-BBB0-DA7D9494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7D24-B30B-1C47-9F88-ADF404A04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215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86A6EAD-3531-2A40-83B8-4042D905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5A9-EE8A-7446-8871-63FFDAD8098E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D5611D6-2BD5-FC43-A71F-DD8374738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D07A96-FB32-2E4C-A076-609F2F23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7D24-B30B-1C47-9F88-ADF404A04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549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22899B-313D-9341-B464-F62073F2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40FE8E-FE67-EA4F-B3E7-D82A02D81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8CE6DC-82BE-9A4B-BBE8-8D462F468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88DFAA5-876D-5940-AFC5-E9F912BB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5A9-EE8A-7446-8871-63FFDAD8098E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298C905-D0D3-E842-A458-A7CD574E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A4B08F-910B-E547-BB84-7A73FF86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7D24-B30B-1C47-9F88-ADF404A04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012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6D13D7-02DB-B144-BB7C-EC5067CCF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998E67E-C342-864C-A35E-2587DBD17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5A89EC-9C15-6C4F-A79D-438752840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94902E2-D1BC-464B-8873-AC28793F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45A9-EE8A-7446-8871-63FFDAD8098E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7BB20C1-0042-BC4C-8D09-9136B0371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822E5D0-1662-B344-B437-22ACBEC6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7D24-B30B-1C47-9F88-ADF404A04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761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17BE68F-4E74-014E-B635-1DD870EF6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950705B-590A-B349-A42E-CA81ED5EA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3063FDA-B5D4-A444-8D2B-B30ADDA67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745A9-EE8A-7446-8871-63FFDAD8098E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710D9A-0043-674F-AB94-529A6FE9C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86C4CF-62C3-5248-B456-FB6051CB1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67D24-B30B-1C47-9F88-ADF404A04F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763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688734-BCCC-F042-A61B-6E64FCC961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Plan för slyröjning, Skäret by</a:t>
            </a:r>
            <a:br>
              <a:rPr lang="sv-SE" dirty="0"/>
            </a:br>
            <a:r>
              <a:rPr lang="sv-SE" dirty="0"/>
              <a:t>2024-25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D595F18-8856-594A-8A92-EA6821C5B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Anders Ek, 2024-03-08</a:t>
            </a:r>
          </a:p>
          <a:p>
            <a:r>
              <a:rPr lang="sv-SE" dirty="0"/>
              <a:t>Planen </a:t>
            </a:r>
            <a:r>
              <a:rPr lang="sv-SE" b="0" i="0" u="none" strike="noStrike" dirty="0">
                <a:solidFill>
                  <a:srgbClr val="000000"/>
                </a:solidFill>
                <a:effectLst/>
              </a:rPr>
              <a:t>antagen av styrelsen för Skärets intresseförening, mars 2025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397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54">
            <a:extLst>
              <a:ext uri="{FF2B5EF4-FFF2-40B4-BE49-F238E27FC236}">
                <a16:creationId xmlns:a16="http://schemas.microsoft.com/office/drawing/2014/main" id="{A9000E64-34FA-354D-9467-E92EB22B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7253"/>
            <a:ext cx="10515600" cy="832153"/>
          </a:xfrm>
        </p:spPr>
        <p:txBody>
          <a:bodyPr>
            <a:normAutofit/>
          </a:bodyPr>
          <a:lstStyle/>
          <a:p>
            <a:r>
              <a:rPr lang="sv-SE" sz="2400" dirty="0"/>
              <a:t>Områden med sly-röjningsåtgärder 2024 - 25 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16406047-F5E1-B746-B7F0-BAFDC3784AD7}"/>
              </a:ext>
            </a:extLst>
          </p:cNvPr>
          <p:cNvSpPr txBox="1"/>
          <p:nvPr/>
        </p:nvSpPr>
        <p:spPr>
          <a:xfrm>
            <a:off x="10083791" y="917412"/>
            <a:ext cx="20658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lphaUcPeriod"/>
            </a:pPr>
            <a:r>
              <a:rPr lang="sv-SE" sz="1050" dirty="0"/>
              <a:t>Utefter vandringsled österut, upp mot vändplan, slutet </a:t>
            </a:r>
            <a:r>
              <a:rPr lang="sv-SE" sz="1050" dirty="0" err="1"/>
              <a:t>Pliedehallsv</a:t>
            </a:r>
            <a:endParaRPr lang="sv-SE" sz="1050" dirty="0"/>
          </a:p>
          <a:p>
            <a:pPr marL="228600" indent="-228600">
              <a:buAutoNum type="alphaUcPeriod"/>
            </a:pPr>
            <a:r>
              <a:rPr lang="sv-SE" sz="1050" dirty="0"/>
              <a:t>Strandäng + triangel</a:t>
            </a:r>
          </a:p>
          <a:p>
            <a:pPr marL="228600" indent="-228600">
              <a:buAutoNum type="alphaUcPeriod"/>
            </a:pPr>
            <a:r>
              <a:rPr lang="sv-SE" sz="1050" dirty="0"/>
              <a:t>Hyllan</a:t>
            </a:r>
          </a:p>
          <a:p>
            <a:pPr marL="228600" indent="-228600">
              <a:buAutoNum type="alphaUcPeriod"/>
            </a:pPr>
            <a:r>
              <a:rPr lang="sv-SE" sz="1050" dirty="0"/>
              <a:t>Väster hamnen + </a:t>
            </a:r>
            <a:r>
              <a:rPr lang="sv-SE" sz="1050" dirty="0" err="1"/>
              <a:t>uppföljn</a:t>
            </a:r>
            <a:r>
              <a:rPr lang="sv-SE" sz="1050" dirty="0"/>
              <a:t> </a:t>
            </a:r>
            <a:r>
              <a:rPr lang="sv-SE" sz="1050" dirty="0" err="1"/>
              <a:t>Parkslide</a:t>
            </a:r>
            <a:r>
              <a:rPr lang="sv-SE" sz="1050" dirty="0"/>
              <a:t>-bestånd **</a:t>
            </a:r>
          </a:p>
          <a:p>
            <a:pPr marL="228600" indent="-228600">
              <a:buAutoNum type="alphaUcPeriod"/>
            </a:pPr>
            <a:r>
              <a:rPr lang="sv-SE" sz="1050" i="1" dirty="0"/>
              <a:t>Åkern, Grytvägen *</a:t>
            </a:r>
          </a:p>
          <a:p>
            <a:pPr marL="228600" indent="-228600">
              <a:buAutoNum type="alphaUcPeriod"/>
            </a:pPr>
            <a:r>
              <a:rPr lang="sv-SE" sz="1050" i="1" dirty="0"/>
              <a:t>Skogen, Grytvägen *</a:t>
            </a:r>
          </a:p>
          <a:p>
            <a:pPr marL="228600" indent="-228600">
              <a:buAutoNum type="alphaUcPeriod"/>
            </a:pPr>
            <a:r>
              <a:rPr lang="sv-SE" sz="1050" dirty="0"/>
              <a:t>Utmed </a:t>
            </a:r>
            <a:r>
              <a:rPr lang="sv-SE" sz="1050" dirty="0" err="1"/>
              <a:t>Säldynevägen</a:t>
            </a:r>
            <a:endParaRPr lang="sv-SE" sz="1050" dirty="0"/>
          </a:p>
          <a:p>
            <a:pPr marL="228600" indent="-228600">
              <a:buAutoNum type="alphaUcPeriod"/>
            </a:pPr>
            <a:r>
              <a:rPr lang="sv-SE" sz="1050" dirty="0"/>
              <a:t>Mellan </a:t>
            </a:r>
            <a:r>
              <a:rPr lang="sv-SE" sz="1050" dirty="0" err="1"/>
              <a:t>Säldynev</a:t>
            </a:r>
            <a:r>
              <a:rPr lang="sv-SE" sz="1050" dirty="0"/>
              <a:t> och </a:t>
            </a:r>
            <a:r>
              <a:rPr lang="sv-SE" sz="1050" dirty="0" err="1"/>
              <a:t>Skäretv</a:t>
            </a:r>
            <a:endParaRPr lang="sv-SE" sz="1050" dirty="0"/>
          </a:p>
          <a:p>
            <a:pPr marL="228600" indent="-228600">
              <a:buAutoNum type="alphaUcPeriod"/>
            </a:pPr>
            <a:r>
              <a:rPr lang="sv-SE" sz="1050" dirty="0"/>
              <a:t>Utmed Skäretvägen nära Flickorna</a:t>
            </a:r>
          </a:p>
          <a:p>
            <a:pPr marL="228600" indent="-228600">
              <a:buAutoNum type="alphaUcPeriod"/>
            </a:pPr>
            <a:r>
              <a:rPr lang="sv-SE" sz="1050" dirty="0"/>
              <a:t>Utmed </a:t>
            </a:r>
            <a:r>
              <a:rPr lang="sv-SE" sz="1050" dirty="0" err="1"/>
              <a:t>Pliedehalssvägen</a:t>
            </a:r>
            <a:endParaRPr lang="sv-SE" sz="1050" dirty="0"/>
          </a:p>
          <a:p>
            <a:pPr marL="228600" indent="-228600">
              <a:buAutoNum type="alphaUcPeriod"/>
            </a:pPr>
            <a:r>
              <a:rPr lang="sv-SE" sz="1050" dirty="0"/>
              <a:t>Slänt mellan vandringsled och havet (eventuellt)</a:t>
            </a:r>
          </a:p>
          <a:p>
            <a:pPr marL="228600" indent="-228600">
              <a:buAutoNum type="alphaUcPeriod"/>
            </a:pPr>
            <a:endParaRPr lang="sv-SE" sz="1050" dirty="0"/>
          </a:p>
          <a:p>
            <a:r>
              <a:rPr lang="sv-SE" sz="1050" i="1" dirty="0"/>
              <a:t>* Övergår successivt till fårbete, dvs successivt allt mindre</a:t>
            </a:r>
            <a:br>
              <a:rPr lang="sv-SE" sz="1050" i="1" dirty="0"/>
            </a:br>
            <a:endParaRPr lang="sv-SE" sz="1050" i="1" dirty="0"/>
          </a:p>
          <a:p>
            <a:r>
              <a:rPr lang="sv-SE" sz="1050" i="1" dirty="0"/>
              <a:t>** </a:t>
            </a:r>
            <a:r>
              <a:rPr lang="sv-SE" sz="1050" i="1" dirty="0" err="1"/>
              <a:t>Uppföljn</a:t>
            </a:r>
            <a:r>
              <a:rPr lang="sv-SE" sz="1050" i="1" dirty="0"/>
              <a:t> </a:t>
            </a:r>
            <a:r>
              <a:rPr lang="sv-SE" sz="1050" i="1" dirty="0" err="1"/>
              <a:t>Parkslide</a:t>
            </a:r>
            <a:r>
              <a:rPr lang="sv-SE" sz="1050" i="1" dirty="0"/>
              <a:t>-bestånd. Länsstyrelsen överväger kemisk behandling??</a:t>
            </a:r>
          </a:p>
          <a:p>
            <a:pPr marL="228600" indent="-228600">
              <a:buAutoNum type="alphaUcPeriod"/>
            </a:pPr>
            <a:endParaRPr lang="sv-SE" sz="1050" dirty="0"/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F9095F39-E59C-8024-75FD-4662CB5F9196}"/>
              </a:ext>
            </a:extLst>
          </p:cNvPr>
          <p:cNvGrpSpPr/>
          <p:nvPr/>
        </p:nvGrpSpPr>
        <p:grpSpPr>
          <a:xfrm>
            <a:off x="400006" y="734200"/>
            <a:ext cx="10344154" cy="5790552"/>
            <a:chOff x="400006" y="734200"/>
            <a:chExt cx="10344154" cy="5790552"/>
          </a:xfrm>
        </p:grpSpPr>
        <p:grpSp>
          <p:nvGrpSpPr>
            <p:cNvPr id="29" name="Grupp 28">
              <a:extLst>
                <a:ext uri="{FF2B5EF4-FFF2-40B4-BE49-F238E27FC236}">
                  <a16:creationId xmlns:a16="http://schemas.microsoft.com/office/drawing/2014/main" id="{2254D374-75E1-C442-9FB4-CBD5C759E4C5}"/>
                </a:ext>
              </a:extLst>
            </p:cNvPr>
            <p:cNvGrpSpPr/>
            <p:nvPr/>
          </p:nvGrpSpPr>
          <p:grpSpPr>
            <a:xfrm>
              <a:off x="400006" y="734200"/>
              <a:ext cx="10109027" cy="5790552"/>
              <a:chOff x="685799" y="644946"/>
              <a:chExt cx="10109027" cy="5790552"/>
            </a:xfrm>
          </p:grpSpPr>
          <p:pic>
            <p:nvPicPr>
              <p:cNvPr id="4" name="Bildobjekt 3">
                <a:extLst>
                  <a:ext uri="{FF2B5EF4-FFF2-40B4-BE49-F238E27FC236}">
                    <a16:creationId xmlns:a16="http://schemas.microsoft.com/office/drawing/2014/main" id="{4B3E9950-91A2-F047-AAB1-0F1F5903E0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5799" y="833947"/>
                <a:ext cx="9277444" cy="5563507"/>
              </a:xfrm>
              <a:prstGeom prst="rect">
                <a:avLst/>
              </a:prstGeom>
            </p:spPr>
          </p:pic>
          <p:sp>
            <p:nvSpPr>
              <p:cNvPr id="6" name="Ellips 5">
                <a:extLst>
                  <a:ext uri="{FF2B5EF4-FFF2-40B4-BE49-F238E27FC236}">
                    <a16:creationId xmlns:a16="http://schemas.microsoft.com/office/drawing/2014/main" id="{74CE99A5-ABC2-6540-8051-B07D249ED93F}"/>
                  </a:ext>
                </a:extLst>
              </p:cNvPr>
              <p:cNvSpPr/>
              <p:nvPr/>
            </p:nvSpPr>
            <p:spPr>
              <a:xfrm rot="2098678">
                <a:off x="2268683" y="3474960"/>
                <a:ext cx="1215364" cy="122231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" name="Ellips 6">
                <a:extLst>
                  <a:ext uri="{FF2B5EF4-FFF2-40B4-BE49-F238E27FC236}">
                    <a16:creationId xmlns:a16="http://schemas.microsoft.com/office/drawing/2014/main" id="{7B0AEF84-CAF8-F34B-A00A-C76E2D17FAFE}"/>
                  </a:ext>
                </a:extLst>
              </p:cNvPr>
              <p:cNvSpPr/>
              <p:nvPr/>
            </p:nvSpPr>
            <p:spPr>
              <a:xfrm rot="6636140">
                <a:off x="9703815" y="4414605"/>
                <a:ext cx="357462" cy="182456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" name="Ellips 7">
                <a:extLst>
                  <a:ext uri="{FF2B5EF4-FFF2-40B4-BE49-F238E27FC236}">
                    <a16:creationId xmlns:a16="http://schemas.microsoft.com/office/drawing/2014/main" id="{142E43AE-EDA9-194C-BC1F-9E8A61D96DCA}"/>
                  </a:ext>
                </a:extLst>
              </p:cNvPr>
              <p:cNvSpPr/>
              <p:nvPr/>
            </p:nvSpPr>
            <p:spPr>
              <a:xfrm rot="2098678">
                <a:off x="3163357" y="4291131"/>
                <a:ext cx="730273" cy="101486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" name="Ellips 8">
                <a:extLst>
                  <a:ext uri="{FF2B5EF4-FFF2-40B4-BE49-F238E27FC236}">
                    <a16:creationId xmlns:a16="http://schemas.microsoft.com/office/drawing/2014/main" id="{0EEA84D6-3E03-0147-8A25-8D0BBF0D02C3}"/>
                  </a:ext>
                </a:extLst>
              </p:cNvPr>
              <p:cNvSpPr/>
              <p:nvPr/>
            </p:nvSpPr>
            <p:spPr>
              <a:xfrm rot="6543763">
                <a:off x="7111965" y="2276817"/>
                <a:ext cx="676152" cy="233871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" name="Ellips 9">
                <a:extLst>
                  <a:ext uri="{FF2B5EF4-FFF2-40B4-BE49-F238E27FC236}">
                    <a16:creationId xmlns:a16="http://schemas.microsoft.com/office/drawing/2014/main" id="{D5EF2DDC-07CA-EC44-8F36-EDF913A564DD}"/>
                  </a:ext>
                </a:extLst>
              </p:cNvPr>
              <p:cNvSpPr/>
              <p:nvPr/>
            </p:nvSpPr>
            <p:spPr>
              <a:xfrm rot="9524781">
                <a:off x="6769332" y="5739289"/>
                <a:ext cx="1926825" cy="586007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" name="Ellips 10">
                <a:extLst>
                  <a:ext uri="{FF2B5EF4-FFF2-40B4-BE49-F238E27FC236}">
                    <a16:creationId xmlns:a16="http://schemas.microsoft.com/office/drawing/2014/main" id="{8410A6AD-7E8E-BA43-AE85-1ADED963DB21}"/>
                  </a:ext>
                </a:extLst>
              </p:cNvPr>
              <p:cNvSpPr/>
              <p:nvPr/>
            </p:nvSpPr>
            <p:spPr>
              <a:xfrm rot="6236549">
                <a:off x="2045751" y="-269488"/>
                <a:ext cx="456531" cy="228539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" name="Ellips 11">
                <a:extLst>
                  <a:ext uri="{FF2B5EF4-FFF2-40B4-BE49-F238E27FC236}">
                    <a16:creationId xmlns:a16="http://schemas.microsoft.com/office/drawing/2014/main" id="{802C0675-5800-9A42-8165-CD183CAEC384}"/>
                  </a:ext>
                </a:extLst>
              </p:cNvPr>
              <p:cNvSpPr/>
              <p:nvPr/>
            </p:nvSpPr>
            <p:spPr>
              <a:xfrm rot="2098678">
                <a:off x="5796003" y="3711008"/>
                <a:ext cx="620244" cy="212923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" name="textruta 12">
                <a:extLst>
                  <a:ext uri="{FF2B5EF4-FFF2-40B4-BE49-F238E27FC236}">
                    <a16:creationId xmlns:a16="http://schemas.microsoft.com/office/drawing/2014/main" id="{A4FB0AD0-16F9-0F45-BF7D-C5257910339E}"/>
                  </a:ext>
                </a:extLst>
              </p:cNvPr>
              <p:cNvSpPr txBox="1"/>
              <p:nvPr/>
            </p:nvSpPr>
            <p:spPr>
              <a:xfrm>
                <a:off x="9824625" y="5231308"/>
                <a:ext cx="4702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A1</a:t>
                </a:r>
              </a:p>
            </p:txBody>
          </p:sp>
          <p:sp>
            <p:nvSpPr>
              <p:cNvPr id="14" name="textruta 13">
                <a:extLst>
                  <a:ext uri="{FF2B5EF4-FFF2-40B4-BE49-F238E27FC236}">
                    <a16:creationId xmlns:a16="http://schemas.microsoft.com/office/drawing/2014/main" id="{F5E1FA1F-F9FA-234B-9406-A7C6D17F4D21}"/>
                  </a:ext>
                </a:extLst>
              </p:cNvPr>
              <p:cNvSpPr txBox="1"/>
              <p:nvPr/>
            </p:nvSpPr>
            <p:spPr>
              <a:xfrm>
                <a:off x="7202057" y="3246368"/>
                <a:ext cx="25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15" name="textruta 14">
                <a:extLst>
                  <a:ext uri="{FF2B5EF4-FFF2-40B4-BE49-F238E27FC236}">
                    <a16:creationId xmlns:a16="http://schemas.microsoft.com/office/drawing/2014/main" id="{33CE6583-AB54-C248-AB4C-DDFD2D9481F9}"/>
                  </a:ext>
                </a:extLst>
              </p:cNvPr>
              <p:cNvSpPr txBox="1"/>
              <p:nvPr/>
            </p:nvSpPr>
            <p:spPr>
              <a:xfrm>
                <a:off x="5952052" y="3632201"/>
                <a:ext cx="25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16" name="textruta 15">
                <a:extLst>
                  <a:ext uri="{FF2B5EF4-FFF2-40B4-BE49-F238E27FC236}">
                    <a16:creationId xmlns:a16="http://schemas.microsoft.com/office/drawing/2014/main" id="{6B31526F-996B-9141-A607-EF46432F494C}"/>
                  </a:ext>
                </a:extLst>
              </p:cNvPr>
              <p:cNvSpPr txBox="1"/>
              <p:nvPr/>
            </p:nvSpPr>
            <p:spPr>
              <a:xfrm>
                <a:off x="5003527" y="2475469"/>
                <a:ext cx="4771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D**</a:t>
                </a:r>
              </a:p>
            </p:txBody>
          </p:sp>
          <p:sp>
            <p:nvSpPr>
              <p:cNvPr id="17" name="textruta 16">
                <a:extLst>
                  <a:ext uri="{FF2B5EF4-FFF2-40B4-BE49-F238E27FC236}">
                    <a16:creationId xmlns:a16="http://schemas.microsoft.com/office/drawing/2014/main" id="{8C364AEE-FF95-9145-8A5C-717FE48AFD67}"/>
                  </a:ext>
                </a:extLst>
              </p:cNvPr>
              <p:cNvSpPr txBox="1"/>
              <p:nvPr/>
            </p:nvSpPr>
            <p:spPr>
              <a:xfrm>
                <a:off x="3325576" y="4614961"/>
                <a:ext cx="890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E*</a:t>
                </a:r>
              </a:p>
            </p:txBody>
          </p:sp>
          <p:sp>
            <p:nvSpPr>
              <p:cNvPr id="18" name="textruta 17">
                <a:extLst>
                  <a:ext uri="{FF2B5EF4-FFF2-40B4-BE49-F238E27FC236}">
                    <a16:creationId xmlns:a16="http://schemas.microsoft.com/office/drawing/2014/main" id="{D3D31871-AB90-D84D-B1BD-3C6807BEAD9D}"/>
                  </a:ext>
                </a:extLst>
              </p:cNvPr>
              <p:cNvSpPr txBox="1"/>
              <p:nvPr/>
            </p:nvSpPr>
            <p:spPr>
              <a:xfrm>
                <a:off x="2834509" y="3899458"/>
                <a:ext cx="707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F*</a:t>
                </a:r>
              </a:p>
            </p:txBody>
          </p:sp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ED6BB118-F92C-734C-B687-C1E7B402B6E0}"/>
                  </a:ext>
                </a:extLst>
              </p:cNvPr>
              <p:cNvSpPr txBox="1"/>
              <p:nvPr/>
            </p:nvSpPr>
            <p:spPr>
              <a:xfrm>
                <a:off x="2143160" y="712722"/>
                <a:ext cx="25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G</a:t>
                </a:r>
              </a:p>
            </p:txBody>
          </p:sp>
          <p:sp>
            <p:nvSpPr>
              <p:cNvPr id="20" name="Ellips 19">
                <a:extLst>
                  <a:ext uri="{FF2B5EF4-FFF2-40B4-BE49-F238E27FC236}">
                    <a16:creationId xmlns:a16="http://schemas.microsoft.com/office/drawing/2014/main" id="{C3AE06BA-03CC-1D4C-8477-9060C9B3C078}"/>
                  </a:ext>
                </a:extLst>
              </p:cNvPr>
              <p:cNvSpPr/>
              <p:nvPr/>
            </p:nvSpPr>
            <p:spPr>
              <a:xfrm rot="8879087">
                <a:off x="2807357" y="1868066"/>
                <a:ext cx="681606" cy="410905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" name="textruta 20">
                <a:extLst>
                  <a:ext uri="{FF2B5EF4-FFF2-40B4-BE49-F238E27FC236}">
                    <a16:creationId xmlns:a16="http://schemas.microsoft.com/office/drawing/2014/main" id="{81EE96A7-22CA-4C4D-8974-C0248A786F09}"/>
                  </a:ext>
                </a:extLst>
              </p:cNvPr>
              <p:cNvSpPr txBox="1"/>
              <p:nvPr/>
            </p:nvSpPr>
            <p:spPr>
              <a:xfrm>
                <a:off x="2954117" y="1894680"/>
                <a:ext cx="25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  <p:sp>
            <p:nvSpPr>
              <p:cNvPr id="22" name="textruta 21">
                <a:extLst>
                  <a:ext uri="{FF2B5EF4-FFF2-40B4-BE49-F238E27FC236}">
                    <a16:creationId xmlns:a16="http://schemas.microsoft.com/office/drawing/2014/main" id="{94DCF05B-0D47-6F4D-984B-4C53FE6B443A}"/>
                  </a:ext>
                </a:extLst>
              </p:cNvPr>
              <p:cNvSpPr txBox="1"/>
              <p:nvPr/>
            </p:nvSpPr>
            <p:spPr>
              <a:xfrm>
                <a:off x="7605744" y="5847626"/>
                <a:ext cx="25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I</a:t>
                </a:r>
              </a:p>
            </p:txBody>
          </p:sp>
          <p:sp>
            <p:nvSpPr>
              <p:cNvPr id="23" name="Ellips 22">
                <a:extLst>
                  <a:ext uri="{FF2B5EF4-FFF2-40B4-BE49-F238E27FC236}">
                    <a16:creationId xmlns:a16="http://schemas.microsoft.com/office/drawing/2014/main" id="{7550BCAA-05D6-4549-9EBB-690F3384A5A9}"/>
                  </a:ext>
                </a:extLst>
              </p:cNvPr>
              <p:cNvSpPr/>
              <p:nvPr/>
            </p:nvSpPr>
            <p:spPr>
              <a:xfrm rot="4629587">
                <a:off x="4721546" y="2377510"/>
                <a:ext cx="1229806" cy="63641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4" name="Ellips 23">
                <a:extLst>
                  <a:ext uri="{FF2B5EF4-FFF2-40B4-BE49-F238E27FC236}">
                    <a16:creationId xmlns:a16="http://schemas.microsoft.com/office/drawing/2014/main" id="{3BAE4098-CAF2-F54A-B387-0708D98D368A}"/>
                  </a:ext>
                </a:extLst>
              </p:cNvPr>
              <p:cNvSpPr/>
              <p:nvPr/>
            </p:nvSpPr>
            <p:spPr>
              <a:xfrm rot="12441646">
                <a:off x="8522098" y="5849491"/>
                <a:ext cx="1926825" cy="586007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5" name="textruta 24">
                <a:extLst>
                  <a:ext uri="{FF2B5EF4-FFF2-40B4-BE49-F238E27FC236}">
                    <a16:creationId xmlns:a16="http://schemas.microsoft.com/office/drawing/2014/main" id="{EB9EC700-994C-054A-85D0-F974F6C330E0}"/>
                  </a:ext>
                </a:extLst>
              </p:cNvPr>
              <p:cNvSpPr txBox="1"/>
              <p:nvPr/>
            </p:nvSpPr>
            <p:spPr>
              <a:xfrm>
                <a:off x="9332949" y="6000026"/>
                <a:ext cx="25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J</a:t>
                </a:r>
              </a:p>
            </p:txBody>
          </p:sp>
        </p:grpSp>
        <p:sp>
          <p:nvSpPr>
            <p:cNvPr id="2" name="Ellips 1">
              <a:extLst>
                <a:ext uri="{FF2B5EF4-FFF2-40B4-BE49-F238E27FC236}">
                  <a16:creationId xmlns:a16="http://schemas.microsoft.com/office/drawing/2014/main" id="{60B73F85-EEBF-808E-CE7F-F47D74E82327}"/>
                </a:ext>
              </a:extLst>
            </p:cNvPr>
            <p:cNvSpPr/>
            <p:nvPr/>
          </p:nvSpPr>
          <p:spPr>
            <a:xfrm rot="6636140">
              <a:off x="9283595" y="4435633"/>
              <a:ext cx="224175" cy="956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" name="textruta 2">
              <a:extLst>
                <a:ext uri="{FF2B5EF4-FFF2-40B4-BE49-F238E27FC236}">
                  <a16:creationId xmlns:a16="http://schemas.microsoft.com/office/drawing/2014/main" id="{4568AD1F-9C91-BCEA-0D29-A8C0757C154D}"/>
                </a:ext>
              </a:extLst>
            </p:cNvPr>
            <p:cNvSpPr txBox="1"/>
            <p:nvPr/>
          </p:nvSpPr>
          <p:spPr>
            <a:xfrm>
              <a:off x="9205126" y="4706811"/>
              <a:ext cx="25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27" name="Ellips 26">
              <a:extLst>
                <a:ext uri="{FF2B5EF4-FFF2-40B4-BE49-F238E27FC236}">
                  <a16:creationId xmlns:a16="http://schemas.microsoft.com/office/drawing/2014/main" id="{C56A0581-B564-457B-BD1F-2D70241B4B10}"/>
                </a:ext>
              </a:extLst>
            </p:cNvPr>
            <p:cNvSpPr/>
            <p:nvPr/>
          </p:nvSpPr>
          <p:spPr>
            <a:xfrm rot="10800000">
              <a:off x="10294878" y="5409983"/>
              <a:ext cx="379522" cy="956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A3253E9B-3923-608A-7CD9-A14327EE04AE}"/>
                </a:ext>
              </a:extLst>
            </p:cNvPr>
            <p:cNvSpPr txBox="1"/>
            <p:nvPr/>
          </p:nvSpPr>
          <p:spPr>
            <a:xfrm>
              <a:off x="10273907" y="5751842"/>
              <a:ext cx="470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rgbClr val="FF0000"/>
                  </a:solidFill>
                </a:rPr>
                <a:t>A2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544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7D401E-88AA-C546-B612-912BBB77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208"/>
          </a:xfrm>
        </p:spPr>
        <p:txBody>
          <a:bodyPr>
            <a:normAutofit/>
          </a:bodyPr>
          <a:lstStyle/>
          <a:p>
            <a:r>
              <a:rPr lang="sv-SE" sz="3200" dirty="0"/>
              <a:t>Åtgärder och ansvar per område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9DFCE1A-6EA2-A541-B613-00340A8A5FEB}"/>
              </a:ext>
            </a:extLst>
          </p:cNvPr>
          <p:cNvSpPr txBox="1"/>
          <p:nvPr/>
        </p:nvSpPr>
        <p:spPr>
          <a:xfrm>
            <a:off x="660391" y="1100053"/>
            <a:ext cx="10810120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/>
              <a:t>Område					Utförare (preliminärt)			Kommentar</a:t>
            </a:r>
          </a:p>
          <a:p>
            <a:pPr marL="228600" indent="-228600">
              <a:buAutoNum type="alphaUcPeriod"/>
            </a:pPr>
            <a:r>
              <a:rPr lang="sv-SE" sz="1050" dirty="0"/>
              <a:t>Utefter vandringsled österut, upp mot vändplan, slutet </a:t>
            </a:r>
            <a:r>
              <a:rPr lang="sv-SE" sz="1050" dirty="0" err="1"/>
              <a:t>Pliedehallsv</a:t>
            </a:r>
            <a:r>
              <a:rPr lang="sv-SE" sz="1050" dirty="0"/>
              <a:t>	AE + </a:t>
            </a:r>
            <a:r>
              <a:rPr lang="sv-SE" sz="1050" dirty="0" err="1"/>
              <a:t>stugägare</a:t>
            </a:r>
            <a:r>
              <a:rPr lang="sv-SE" sz="1050" dirty="0"/>
              <a:t>				 Åtagande Länsstyrelsen* utmed leden</a:t>
            </a:r>
          </a:p>
          <a:p>
            <a:pPr marL="228600" indent="-228600">
              <a:buAutoNum type="alphaUcPeriod"/>
            </a:pPr>
            <a:r>
              <a:rPr lang="sv-SE" sz="1050" dirty="0"/>
              <a:t>Strandäng + triangel				AE + </a:t>
            </a:r>
            <a:r>
              <a:rPr lang="sv-SE" sz="1050" dirty="0" err="1"/>
              <a:t>stugägare</a:t>
            </a:r>
            <a:r>
              <a:rPr lang="sv-SE" sz="1050" dirty="0"/>
              <a:t> nedanför </a:t>
            </a:r>
            <a:r>
              <a:rPr lang="sv-SE" sz="1050" dirty="0" err="1"/>
              <a:t>resp</a:t>
            </a:r>
            <a:r>
              <a:rPr lang="sv-SE" sz="1050" dirty="0"/>
              <a:t> stuga 				</a:t>
            </a:r>
          </a:p>
          <a:p>
            <a:pPr marL="228600" indent="-228600">
              <a:buAutoNum type="alphaUcPeriod"/>
            </a:pPr>
            <a:r>
              <a:rPr lang="sv-SE" sz="1050" dirty="0"/>
              <a:t>Hyllan					AE</a:t>
            </a:r>
          </a:p>
          <a:p>
            <a:pPr marL="228600" indent="-228600">
              <a:buAutoNum type="alphaUcPeriod"/>
            </a:pPr>
            <a:r>
              <a:rPr lang="sv-SE" sz="1050" dirty="0"/>
              <a:t>Väster hamnen				Entreprenör </a:t>
            </a:r>
          </a:p>
          <a:p>
            <a:pPr marL="228600" indent="-228600">
              <a:buAutoNum type="alphaUcPeriod"/>
            </a:pPr>
            <a:r>
              <a:rPr lang="sv-SE" sz="1050" i="1" dirty="0"/>
              <a:t>Åkern, Grytvägen				AE –  begränsat under 2023-24		 	Får släpps på sommaren 2023</a:t>
            </a:r>
          </a:p>
          <a:p>
            <a:pPr marL="228600" indent="-228600">
              <a:buAutoNum type="alphaUcPeriod"/>
            </a:pPr>
            <a:r>
              <a:rPr lang="sv-SE" sz="1050" i="1" dirty="0"/>
              <a:t>Skogen, Grytvägen				AE – begränsat under 2023-24			Får släpps på sommaren 2023</a:t>
            </a:r>
          </a:p>
          <a:p>
            <a:pPr marL="228600" indent="-228600">
              <a:buAutoNum type="alphaUcPeriod"/>
            </a:pPr>
            <a:r>
              <a:rPr lang="sv-SE" sz="1050" i="1" dirty="0"/>
              <a:t>Utmed </a:t>
            </a:r>
            <a:r>
              <a:rPr lang="sv-SE" sz="1050" i="1" dirty="0" err="1"/>
              <a:t>Säldynevägen</a:t>
            </a:r>
            <a:r>
              <a:rPr lang="sv-SE" sz="1050" i="1" dirty="0"/>
              <a:t>				AE				</a:t>
            </a:r>
          </a:p>
          <a:p>
            <a:pPr marL="228600" indent="-228600">
              <a:buAutoNum type="alphaUcPeriod"/>
            </a:pPr>
            <a:r>
              <a:rPr lang="sv-SE" sz="1050" dirty="0"/>
              <a:t>Mellan </a:t>
            </a:r>
            <a:r>
              <a:rPr lang="sv-SE" sz="1050" dirty="0" err="1"/>
              <a:t>Säldynev</a:t>
            </a:r>
            <a:r>
              <a:rPr lang="sv-SE" sz="1050" dirty="0"/>
              <a:t> och </a:t>
            </a:r>
            <a:r>
              <a:rPr lang="sv-SE" sz="1050" dirty="0" err="1"/>
              <a:t>Skäretv</a:t>
            </a:r>
            <a:r>
              <a:rPr lang="sv-SE" sz="1050" dirty="0"/>
              <a:t>				AE + </a:t>
            </a:r>
            <a:r>
              <a:rPr lang="sv-SE" sz="1050" dirty="0" err="1"/>
              <a:t>Stugägare</a:t>
            </a:r>
            <a:endParaRPr lang="sv-SE" sz="1050" dirty="0"/>
          </a:p>
          <a:p>
            <a:pPr marL="228600" indent="-228600">
              <a:buAutoNum type="alphaUcPeriod"/>
            </a:pPr>
            <a:r>
              <a:rPr lang="sv-SE" sz="1050" dirty="0"/>
              <a:t>Utmed Skäretvägen nära Flickorna			</a:t>
            </a:r>
            <a:r>
              <a:rPr lang="sv-SE" sz="1050" dirty="0" err="1"/>
              <a:t>Stugägare</a:t>
            </a:r>
            <a:endParaRPr lang="sv-SE" sz="1050" dirty="0"/>
          </a:p>
          <a:p>
            <a:pPr marL="228600" indent="-228600">
              <a:buAutoNum type="alphaUcPeriod"/>
            </a:pPr>
            <a:r>
              <a:rPr lang="sv-SE" sz="1050" dirty="0"/>
              <a:t>Utmed </a:t>
            </a:r>
            <a:r>
              <a:rPr lang="sv-SE" sz="1050" dirty="0" err="1"/>
              <a:t>Pliedehalssvägen</a:t>
            </a:r>
            <a:r>
              <a:rPr lang="sv-SE" sz="1050" dirty="0"/>
              <a:t>				</a:t>
            </a:r>
            <a:r>
              <a:rPr lang="sv-SE" sz="1050" dirty="0" err="1"/>
              <a:t>Stugägare</a:t>
            </a:r>
            <a:endParaRPr lang="sv-SE" sz="1050" dirty="0"/>
          </a:p>
          <a:p>
            <a:pPr marL="228600" indent="-228600">
              <a:buAutoNum type="alphaUcPeriod"/>
            </a:pPr>
            <a:r>
              <a:rPr lang="sv-SE" sz="1050" dirty="0"/>
              <a:t>Slänt mellan vandringsled och havet			</a:t>
            </a:r>
            <a:r>
              <a:rPr lang="sv-SE" sz="1050" dirty="0" err="1"/>
              <a:t>Stugägare</a:t>
            </a:r>
            <a:r>
              <a:rPr lang="sv-SE" sz="1050" dirty="0"/>
              <a:t>				Varsam röjning i slänten – ingen eldning</a:t>
            </a:r>
          </a:p>
          <a:p>
            <a:pPr marL="228600" indent="-228600">
              <a:buAutoNum type="alphaUcPeriod"/>
            </a:pPr>
            <a:endParaRPr lang="sv-SE" sz="1050" dirty="0"/>
          </a:p>
          <a:p>
            <a:r>
              <a:rPr lang="sv-SE" sz="1050" dirty="0"/>
              <a:t>* När Länsstyrelsen går in med röj-lag förväntas vi därefter hålla öppet cirka 5 år</a:t>
            </a:r>
          </a:p>
          <a:p>
            <a:endParaRPr lang="sv-SE" sz="1050" dirty="0"/>
          </a:p>
          <a:p>
            <a:r>
              <a:rPr lang="sv-SE" sz="1050" dirty="0"/>
              <a:t>Förutom ovanstående definierade områden röjs en hel del spritt på mindre plättar. Huvudsakligen av </a:t>
            </a:r>
            <a:r>
              <a:rPr lang="sv-SE" sz="1050" dirty="0" err="1"/>
              <a:t>stugägare</a:t>
            </a:r>
            <a:r>
              <a:rPr lang="sv-SE" sz="1050" dirty="0"/>
              <a:t>.</a:t>
            </a:r>
          </a:p>
          <a:p>
            <a:r>
              <a:rPr lang="sv-SE" sz="105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050" dirty="0"/>
          </a:p>
          <a:p>
            <a:pPr marL="228600" indent="-228600">
              <a:buAutoNum type="alphaUcPeriod"/>
            </a:pPr>
            <a:endParaRPr lang="sv-SE" sz="1050" dirty="0"/>
          </a:p>
          <a:p>
            <a:pPr marL="228600" indent="-228600">
              <a:buAutoNum type="alphaUcPeriod"/>
            </a:pPr>
            <a:endParaRPr lang="sv-SE" sz="1050" dirty="0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0ADFC2DE-A1FD-225A-DAF8-302362B2E229}"/>
              </a:ext>
            </a:extLst>
          </p:cNvPr>
          <p:cNvGrpSpPr/>
          <p:nvPr/>
        </p:nvGrpSpPr>
        <p:grpSpPr>
          <a:xfrm>
            <a:off x="3886200" y="3850105"/>
            <a:ext cx="5919536" cy="2770899"/>
            <a:chOff x="400006" y="784952"/>
            <a:chExt cx="10344154" cy="5739800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AAE7D6AD-16FE-0389-2FDB-035A8F761FF8}"/>
                </a:ext>
              </a:extLst>
            </p:cNvPr>
            <p:cNvGrpSpPr/>
            <p:nvPr/>
          </p:nvGrpSpPr>
          <p:grpSpPr>
            <a:xfrm>
              <a:off x="400006" y="784952"/>
              <a:ext cx="10109027" cy="5739800"/>
              <a:chOff x="685799" y="695698"/>
              <a:chExt cx="10109027" cy="5739800"/>
            </a:xfrm>
          </p:grpSpPr>
          <p:pic>
            <p:nvPicPr>
              <p:cNvPr id="10" name="Bildobjekt 9">
                <a:extLst>
                  <a:ext uri="{FF2B5EF4-FFF2-40B4-BE49-F238E27FC236}">
                    <a16:creationId xmlns:a16="http://schemas.microsoft.com/office/drawing/2014/main" id="{2331449B-CC3F-52C6-8BCF-47674FCD83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5799" y="833947"/>
                <a:ext cx="9277444" cy="5563507"/>
              </a:xfrm>
              <a:prstGeom prst="rect">
                <a:avLst/>
              </a:prstGeom>
            </p:spPr>
          </p:pic>
          <p:sp>
            <p:nvSpPr>
              <p:cNvPr id="11" name="Ellips 10">
                <a:extLst>
                  <a:ext uri="{FF2B5EF4-FFF2-40B4-BE49-F238E27FC236}">
                    <a16:creationId xmlns:a16="http://schemas.microsoft.com/office/drawing/2014/main" id="{4AFA4336-036C-E740-3AA8-1AAED3043FD3}"/>
                  </a:ext>
                </a:extLst>
              </p:cNvPr>
              <p:cNvSpPr/>
              <p:nvPr/>
            </p:nvSpPr>
            <p:spPr>
              <a:xfrm rot="2098678">
                <a:off x="2268683" y="3474960"/>
                <a:ext cx="1215364" cy="122231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" name="Ellips 11">
                <a:extLst>
                  <a:ext uri="{FF2B5EF4-FFF2-40B4-BE49-F238E27FC236}">
                    <a16:creationId xmlns:a16="http://schemas.microsoft.com/office/drawing/2014/main" id="{68A86F4B-2DEA-2720-ACC1-D5CE30343659}"/>
                  </a:ext>
                </a:extLst>
              </p:cNvPr>
              <p:cNvSpPr/>
              <p:nvPr/>
            </p:nvSpPr>
            <p:spPr>
              <a:xfrm rot="6636140">
                <a:off x="9703815" y="4414605"/>
                <a:ext cx="357462" cy="182456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" name="Ellips 12">
                <a:extLst>
                  <a:ext uri="{FF2B5EF4-FFF2-40B4-BE49-F238E27FC236}">
                    <a16:creationId xmlns:a16="http://schemas.microsoft.com/office/drawing/2014/main" id="{CE9FE3C2-F768-6EE4-24F9-DF24FA5E31C6}"/>
                  </a:ext>
                </a:extLst>
              </p:cNvPr>
              <p:cNvSpPr/>
              <p:nvPr/>
            </p:nvSpPr>
            <p:spPr>
              <a:xfrm rot="2098678">
                <a:off x="3163357" y="4291131"/>
                <a:ext cx="730273" cy="101486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" name="Ellips 13">
                <a:extLst>
                  <a:ext uri="{FF2B5EF4-FFF2-40B4-BE49-F238E27FC236}">
                    <a16:creationId xmlns:a16="http://schemas.microsoft.com/office/drawing/2014/main" id="{7AEE2C54-A711-4EEE-165A-F558CCE57F78}"/>
                  </a:ext>
                </a:extLst>
              </p:cNvPr>
              <p:cNvSpPr/>
              <p:nvPr/>
            </p:nvSpPr>
            <p:spPr>
              <a:xfrm rot="6543763">
                <a:off x="7111965" y="2276817"/>
                <a:ext cx="676152" cy="233871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" name="Ellips 14">
                <a:extLst>
                  <a:ext uri="{FF2B5EF4-FFF2-40B4-BE49-F238E27FC236}">
                    <a16:creationId xmlns:a16="http://schemas.microsoft.com/office/drawing/2014/main" id="{A7D07F75-439A-372F-3E0E-6199F90C3856}"/>
                  </a:ext>
                </a:extLst>
              </p:cNvPr>
              <p:cNvSpPr/>
              <p:nvPr/>
            </p:nvSpPr>
            <p:spPr>
              <a:xfrm rot="9524781">
                <a:off x="6769332" y="5739289"/>
                <a:ext cx="1926825" cy="586007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" name="Ellips 15">
                <a:extLst>
                  <a:ext uri="{FF2B5EF4-FFF2-40B4-BE49-F238E27FC236}">
                    <a16:creationId xmlns:a16="http://schemas.microsoft.com/office/drawing/2014/main" id="{0C050540-E902-A86F-DBDA-89B2E875BBA8}"/>
                  </a:ext>
                </a:extLst>
              </p:cNvPr>
              <p:cNvSpPr/>
              <p:nvPr/>
            </p:nvSpPr>
            <p:spPr>
              <a:xfrm rot="7221609">
                <a:off x="2784090" y="379179"/>
                <a:ext cx="701552" cy="133458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" name="Ellips 16">
                <a:extLst>
                  <a:ext uri="{FF2B5EF4-FFF2-40B4-BE49-F238E27FC236}">
                    <a16:creationId xmlns:a16="http://schemas.microsoft.com/office/drawing/2014/main" id="{659FEE73-9DA2-4D8C-17F9-6F3628DB3653}"/>
                  </a:ext>
                </a:extLst>
              </p:cNvPr>
              <p:cNvSpPr/>
              <p:nvPr/>
            </p:nvSpPr>
            <p:spPr>
              <a:xfrm rot="2098678">
                <a:off x="5796003" y="3711008"/>
                <a:ext cx="620244" cy="212923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" name="textruta 17">
                <a:extLst>
                  <a:ext uri="{FF2B5EF4-FFF2-40B4-BE49-F238E27FC236}">
                    <a16:creationId xmlns:a16="http://schemas.microsoft.com/office/drawing/2014/main" id="{9C1FDA67-D1E9-384A-390B-4D769D5E59EB}"/>
                  </a:ext>
                </a:extLst>
              </p:cNvPr>
              <p:cNvSpPr txBox="1"/>
              <p:nvPr/>
            </p:nvSpPr>
            <p:spPr>
              <a:xfrm>
                <a:off x="9824625" y="5231308"/>
                <a:ext cx="4702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A1</a:t>
                </a:r>
              </a:p>
            </p:txBody>
          </p:sp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8A91F5A1-24E8-7C5D-B6A9-6504F99D1097}"/>
                  </a:ext>
                </a:extLst>
              </p:cNvPr>
              <p:cNvSpPr txBox="1"/>
              <p:nvPr/>
            </p:nvSpPr>
            <p:spPr>
              <a:xfrm>
                <a:off x="7202057" y="3246368"/>
                <a:ext cx="25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20" name="textruta 19">
                <a:extLst>
                  <a:ext uri="{FF2B5EF4-FFF2-40B4-BE49-F238E27FC236}">
                    <a16:creationId xmlns:a16="http://schemas.microsoft.com/office/drawing/2014/main" id="{A763D298-32C3-69A4-0FFF-D5A2C9EE9CA0}"/>
                  </a:ext>
                </a:extLst>
              </p:cNvPr>
              <p:cNvSpPr txBox="1"/>
              <p:nvPr/>
            </p:nvSpPr>
            <p:spPr>
              <a:xfrm>
                <a:off x="5952052" y="3632201"/>
                <a:ext cx="25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21" name="textruta 20">
                <a:extLst>
                  <a:ext uri="{FF2B5EF4-FFF2-40B4-BE49-F238E27FC236}">
                    <a16:creationId xmlns:a16="http://schemas.microsoft.com/office/drawing/2014/main" id="{5249EADD-EFC3-24A9-BF05-B7926BDF4D34}"/>
                  </a:ext>
                </a:extLst>
              </p:cNvPr>
              <p:cNvSpPr txBox="1"/>
              <p:nvPr/>
            </p:nvSpPr>
            <p:spPr>
              <a:xfrm>
                <a:off x="5003527" y="2475469"/>
                <a:ext cx="4771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D**</a:t>
                </a:r>
              </a:p>
            </p:txBody>
          </p:sp>
          <p:sp>
            <p:nvSpPr>
              <p:cNvPr id="22" name="textruta 21">
                <a:extLst>
                  <a:ext uri="{FF2B5EF4-FFF2-40B4-BE49-F238E27FC236}">
                    <a16:creationId xmlns:a16="http://schemas.microsoft.com/office/drawing/2014/main" id="{B8F4DD19-5B74-7053-02DB-E0291A62D908}"/>
                  </a:ext>
                </a:extLst>
              </p:cNvPr>
              <p:cNvSpPr txBox="1"/>
              <p:nvPr/>
            </p:nvSpPr>
            <p:spPr>
              <a:xfrm>
                <a:off x="3325576" y="4614961"/>
                <a:ext cx="890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E*</a:t>
                </a:r>
              </a:p>
            </p:txBody>
          </p:sp>
          <p:sp>
            <p:nvSpPr>
              <p:cNvPr id="23" name="textruta 22">
                <a:extLst>
                  <a:ext uri="{FF2B5EF4-FFF2-40B4-BE49-F238E27FC236}">
                    <a16:creationId xmlns:a16="http://schemas.microsoft.com/office/drawing/2014/main" id="{04D50243-0969-11A0-5D60-8CA15B3F2BB0}"/>
                  </a:ext>
                </a:extLst>
              </p:cNvPr>
              <p:cNvSpPr txBox="1"/>
              <p:nvPr/>
            </p:nvSpPr>
            <p:spPr>
              <a:xfrm>
                <a:off x="2834509" y="3899458"/>
                <a:ext cx="707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F*</a:t>
                </a:r>
              </a:p>
            </p:txBody>
          </p:sp>
          <p:sp>
            <p:nvSpPr>
              <p:cNvPr id="24" name="textruta 23">
                <a:extLst>
                  <a:ext uri="{FF2B5EF4-FFF2-40B4-BE49-F238E27FC236}">
                    <a16:creationId xmlns:a16="http://schemas.microsoft.com/office/drawing/2014/main" id="{EAA1FEEA-41D5-7B84-C61E-576D8EC23288}"/>
                  </a:ext>
                </a:extLst>
              </p:cNvPr>
              <p:cNvSpPr txBox="1"/>
              <p:nvPr/>
            </p:nvSpPr>
            <p:spPr>
              <a:xfrm>
                <a:off x="3007866" y="861807"/>
                <a:ext cx="25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G</a:t>
                </a:r>
              </a:p>
            </p:txBody>
          </p:sp>
          <p:sp>
            <p:nvSpPr>
              <p:cNvPr id="25" name="Ellips 24">
                <a:extLst>
                  <a:ext uri="{FF2B5EF4-FFF2-40B4-BE49-F238E27FC236}">
                    <a16:creationId xmlns:a16="http://schemas.microsoft.com/office/drawing/2014/main" id="{D6EA07B1-796C-DBA2-80F8-6E225CFCB05A}"/>
                  </a:ext>
                </a:extLst>
              </p:cNvPr>
              <p:cNvSpPr/>
              <p:nvPr/>
            </p:nvSpPr>
            <p:spPr>
              <a:xfrm rot="8879087">
                <a:off x="2415790" y="1539908"/>
                <a:ext cx="843678" cy="586007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6" name="textruta 25">
                <a:extLst>
                  <a:ext uri="{FF2B5EF4-FFF2-40B4-BE49-F238E27FC236}">
                    <a16:creationId xmlns:a16="http://schemas.microsoft.com/office/drawing/2014/main" id="{53C6BBCA-8CB9-669A-3610-3F4A30810219}"/>
                  </a:ext>
                </a:extLst>
              </p:cNvPr>
              <p:cNvSpPr txBox="1"/>
              <p:nvPr/>
            </p:nvSpPr>
            <p:spPr>
              <a:xfrm>
                <a:off x="2745398" y="1656142"/>
                <a:ext cx="25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H</a:t>
                </a:r>
              </a:p>
            </p:txBody>
          </p:sp>
          <p:sp>
            <p:nvSpPr>
              <p:cNvPr id="27" name="textruta 26">
                <a:extLst>
                  <a:ext uri="{FF2B5EF4-FFF2-40B4-BE49-F238E27FC236}">
                    <a16:creationId xmlns:a16="http://schemas.microsoft.com/office/drawing/2014/main" id="{2847CA0D-2295-2ADF-AEF8-99C59A91AFB1}"/>
                  </a:ext>
                </a:extLst>
              </p:cNvPr>
              <p:cNvSpPr txBox="1"/>
              <p:nvPr/>
            </p:nvSpPr>
            <p:spPr>
              <a:xfrm>
                <a:off x="7605744" y="5847626"/>
                <a:ext cx="25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I</a:t>
                </a:r>
              </a:p>
            </p:txBody>
          </p:sp>
          <p:sp>
            <p:nvSpPr>
              <p:cNvPr id="28" name="Ellips 27">
                <a:extLst>
                  <a:ext uri="{FF2B5EF4-FFF2-40B4-BE49-F238E27FC236}">
                    <a16:creationId xmlns:a16="http://schemas.microsoft.com/office/drawing/2014/main" id="{5DAE1118-DE6C-0A78-A694-5D3E880F0FEB}"/>
                  </a:ext>
                </a:extLst>
              </p:cNvPr>
              <p:cNvSpPr/>
              <p:nvPr/>
            </p:nvSpPr>
            <p:spPr>
              <a:xfrm rot="4629587">
                <a:off x="4721546" y="2377510"/>
                <a:ext cx="1229806" cy="63641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Ellips 28">
                <a:extLst>
                  <a:ext uri="{FF2B5EF4-FFF2-40B4-BE49-F238E27FC236}">
                    <a16:creationId xmlns:a16="http://schemas.microsoft.com/office/drawing/2014/main" id="{66C2DDBE-6FD5-6C54-879B-BF9D65C79AED}"/>
                  </a:ext>
                </a:extLst>
              </p:cNvPr>
              <p:cNvSpPr/>
              <p:nvPr/>
            </p:nvSpPr>
            <p:spPr>
              <a:xfrm rot="12441646">
                <a:off x="8522098" y="5849491"/>
                <a:ext cx="1926825" cy="586007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0" name="textruta 29">
                <a:extLst>
                  <a:ext uri="{FF2B5EF4-FFF2-40B4-BE49-F238E27FC236}">
                    <a16:creationId xmlns:a16="http://schemas.microsoft.com/office/drawing/2014/main" id="{4A57C0D9-32AA-9AC5-8160-95751D2C6109}"/>
                  </a:ext>
                </a:extLst>
              </p:cNvPr>
              <p:cNvSpPr txBox="1"/>
              <p:nvPr/>
            </p:nvSpPr>
            <p:spPr>
              <a:xfrm>
                <a:off x="9332949" y="6000026"/>
                <a:ext cx="25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solidFill>
                      <a:srgbClr val="FF0000"/>
                    </a:solidFill>
                  </a:rPr>
                  <a:t>J</a:t>
                </a:r>
              </a:p>
            </p:txBody>
          </p:sp>
        </p:grpSp>
        <p:sp>
          <p:nvSpPr>
            <p:cNvPr id="6" name="Ellips 5">
              <a:extLst>
                <a:ext uri="{FF2B5EF4-FFF2-40B4-BE49-F238E27FC236}">
                  <a16:creationId xmlns:a16="http://schemas.microsoft.com/office/drawing/2014/main" id="{60B36D9F-3B79-A74A-9670-A7F4D53B2163}"/>
                </a:ext>
              </a:extLst>
            </p:cNvPr>
            <p:cNvSpPr/>
            <p:nvPr/>
          </p:nvSpPr>
          <p:spPr>
            <a:xfrm rot="6636140">
              <a:off x="9283595" y="4435633"/>
              <a:ext cx="224175" cy="956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5C18F718-5275-12CD-D117-78EB6A283D0D}"/>
                </a:ext>
              </a:extLst>
            </p:cNvPr>
            <p:cNvSpPr txBox="1"/>
            <p:nvPr/>
          </p:nvSpPr>
          <p:spPr>
            <a:xfrm>
              <a:off x="9205126" y="4706811"/>
              <a:ext cx="25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E7DC4521-C49C-CD14-418B-2E96BAD149D5}"/>
                </a:ext>
              </a:extLst>
            </p:cNvPr>
            <p:cNvSpPr/>
            <p:nvPr/>
          </p:nvSpPr>
          <p:spPr>
            <a:xfrm rot="10800000">
              <a:off x="10294878" y="5409983"/>
              <a:ext cx="379522" cy="9563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DC92C1B3-1997-24A5-0A35-A3CAD2747913}"/>
                </a:ext>
              </a:extLst>
            </p:cNvPr>
            <p:cNvSpPr txBox="1"/>
            <p:nvPr/>
          </p:nvSpPr>
          <p:spPr>
            <a:xfrm>
              <a:off x="10273907" y="5751842"/>
              <a:ext cx="470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rgbClr val="FF0000"/>
                  </a:solidFill>
                </a:rPr>
                <a:t>A2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224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7D401E-88AA-C546-B612-912BBB77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7243"/>
            <a:ext cx="10828867" cy="566208"/>
          </a:xfrm>
        </p:spPr>
        <p:txBody>
          <a:bodyPr>
            <a:normAutofit/>
          </a:bodyPr>
          <a:lstStyle/>
          <a:p>
            <a:r>
              <a:rPr lang="sv-SE" sz="3200" dirty="0"/>
              <a:t>Tidsåtgång som ligger på Intresseföreningen (siffror för 2023-24)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9DFCE1A-6EA2-A541-B613-00340A8A5FEB}"/>
              </a:ext>
            </a:extLst>
          </p:cNvPr>
          <p:cNvSpPr txBox="1"/>
          <p:nvPr/>
        </p:nvSpPr>
        <p:spPr>
          <a:xfrm>
            <a:off x="660391" y="1052553"/>
            <a:ext cx="1100667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/>
              <a:t>Område					Utförare				Tidsåtgång Intressefören 2023-24</a:t>
            </a:r>
          </a:p>
          <a:p>
            <a:pPr marL="228600" indent="-228600">
              <a:buAutoNum type="alphaUcPeriod"/>
            </a:pPr>
            <a:r>
              <a:rPr lang="sv-SE" sz="1050" dirty="0"/>
              <a:t>Utefter vandringsled österut, upp mot vändplan, slutet </a:t>
            </a:r>
            <a:r>
              <a:rPr lang="sv-SE" sz="1050" dirty="0" err="1"/>
              <a:t>Pliedehallsv</a:t>
            </a:r>
            <a:r>
              <a:rPr lang="sv-SE" sz="1050" dirty="0"/>
              <a:t>	AE + </a:t>
            </a:r>
            <a:r>
              <a:rPr lang="sv-SE" sz="1050" dirty="0" err="1"/>
              <a:t>stugägare</a:t>
            </a:r>
            <a:r>
              <a:rPr lang="sv-SE" sz="1050" dirty="0"/>
              <a:t>				15 </a:t>
            </a:r>
          </a:p>
          <a:p>
            <a:pPr marL="228600" indent="-228600">
              <a:buAutoNum type="alphaUcPeriod"/>
            </a:pPr>
            <a:r>
              <a:rPr lang="sv-SE" sz="1050" dirty="0"/>
              <a:t>Strandäng + triangel				AE + </a:t>
            </a:r>
            <a:r>
              <a:rPr lang="sv-SE" sz="1050" dirty="0" err="1"/>
              <a:t>stugägare</a:t>
            </a:r>
            <a:r>
              <a:rPr lang="sv-SE" sz="1050" dirty="0"/>
              <a:t> nedanför </a:t>
            </a:r>
            <a:r>
              <a:rPr lang="sv-SE" sz="1050" dirty="0" err="1"/>
              <a:t>resp</a:t>
            </a:r>
            <a:r>
              <a:rPr lang="sv-SE" sz="1050" dirty="0"/>
              <a:t> stuga		8 </a:t>
            </a:r>
          </a:p>
          <a:p>
            <a:pPr marL="228600" indent="-228600">
              <a:buAutoNum type="alphaUcPeriod"/>
            </a:pPr>
            <a:r>
              <a:rPr lang="sv-SE" sz="1050" dirty="0"/>
              <a:t>Hyllan					AE				3</a:t>
            </a:r>
          </a:p>
          <a:p>
            <a:pPr marL="228600" indent="-228600">
              <a:buAutoNum type="alphaUcPeriod"/>
            </a:pPr>
            <a:r>
              <a:rPr lang="sv-SE" sz="1050" dirty="0"/>
              <a:t>Väster hamnen				Entreprenör		</a:t>
            </a:r>
          </a:p>
          <a:p>
            <a:pPr marL="228600" indent="-228600">
              <a:buAutoNum type="alphaUcPeriod"/>
            </a:pPr>
            <a:r>
              <a:rPr lang="sv-SE" sz="1050" i="1" dirty="0"/>
              <a:t>Åkern, Grytvägen				AE 			</a:t>
            </a:r>
          </a:p>
          <a:p>
            <a:pPr marL="228600" indent="-228600">
              <a:buAutoNum type="alphaUcPeriod"/>
            </a:pPr>
            <a:r>
              <a:rPr lang="sv-SE" sz="1050" i="1" dirty="0"/>
              <a:t>Skogen, Grytvägen				AE 	</a:t>
            </a:r>
            <a:r>
              <a:rPr lang="sv-SE" sz="1050" dirty="0"/>
              <a:t>			25</a:t>
            </a:r>
          </a:p>
          <a:p>
            <a:pPr marL="228600" indent="-228600">
              <a:buAutoNum type="alphaUcPeriod"/>
            </a:pPr>
            <a:r>
              <a:rPr lang="sv-SE" sz="1050" dirty="0"/>
              <a:t>Utmed </a:t>
            </a:r>
            <a:r>
              <a:rPr lang="sv-SE" sz="1050" dirty="0" err="1"/>
              <a:t>Säldynevägen</a:t>
            </a:r>
            <a:r>
              <a:rPr lang="sv-SE" sz="1050" dirty="0"/>
              <a:t>				AE				4</a:t>
            </a:r>
          </a:p>
          <a:p>
            <a:pPr marL="228600" indent="-228600">
              <a:buAutoNum type="alphaUcPeriod"/>
            </a:pPr>
            <a:r>
              <a:rPr lang="sv-SE" sz="1050" dirty="0"/>
              <a:t>Mellan </a:t>
            </a:r>
            <a:r>
              <a:rPr lang="sv-SE" sz="1050" dirty="0" err="1"/>
              <a:t>Säldynev</a:t>
            </a:r>
            <a:r>
              <a:rPr lang="sv-SE" sz="1050" dirty="0"/>
              <a:t> och </a:t>
            </a:r>
            <a:r>
              <a:rPr lang="sv-SE" sz="1050" dirty="0" err="1"/>
              <a:t>Skäretv</a:t>
            </a:r>
            <a:r>
              <a:rPr lang="sv-SE" sz="1050" dirty="0"/>
              <a:t>				AE + </a:t>
            </a:r>
            <a:r>
              <a:rPr lang="sv-SE" sz="1050" dirty="0" err="1"/>
              <a:t>Stugägare</a:t>
            </a:r>
            <a:r>
              <a:rPr lang="sv-SE" sz="1050" dirty="0"/>
              <a:t>				4</a:t>
            </a:r>
          </a:p>
          <a:p>
            <a:pPr marL="228600" indent="-228600">
              <a:buAutoNum type="alphaUcPeriod"/>
            </a:pPr>
            <a:r>
              <a:rPr lang="sv-SE" sz="1050" dirty="0"/>
              <a:t>Utmed Skäretvägen nära Flickorna			</a:t>
            </a:r>
            <a:r>
              <a:rPr lang="sv-SE" sz="1050" dirty="0" err="1"/>
              <a:t>Stugägare</a:t>
            </a:r>
            <a:endParaRPr lang="sv-SE" sz="1050" dirty="0"/>
          </a:p>
          <a:p>
            <a:pPr marL="228600" indent="-228600">
              <a:buAutoNum type="alphaUcPeriod"/>
            </a:pPr>
            <a:r>
              <a:rPr lang="sv-SE" sz="1050" dirty="0"/>
              <a:t>Utmed </a:t>
            </a:r>
            <a:r>
              <a:rPr lang="sv-SE" sz="1050" dirty="0" err="1"/>
              <a:t>Pliedehalssvägen</a:t>
            </a:r>
            <a:r>
              <a:rPr lang="sv-SE" sz="1050" dirty="0"/>
              <a:t>				</a:t>
            </a:r>
            <a:r>
              <a:rPr lang="sv-SE" sz="1050" dirty="0" err="1"/>
              <a:t>Stugägare</a:t>
            </a:r>
            <a:endParaRPr lang="sv-SE" sz="1050" dirty="0"/>
          </a:p>
          <a:p>
            <a:pPr marL="228600" indent="-228600">
              <a:buAutoNum type="alphaUcPeriod"/>
            </a:pPr>
            <a:r>
              <a:rPr lang="sv-SE" sz="1050" dirty="0"/>
              <a:t>Slänt </a:t>
            </a:r>
            <a:r>
              <a:rPr lang="sv-SE" sz="1050" dirty="0" err="1"/>
              <a:t>mnellan</a:t>
            </a:r>
            <a:r>
              <a:rPr lang="sv-SE" sz="1050" dirty="0"/>
              <a:t> vandringsled och havet			</a:t>
            </a:r>
            <a:r>
              <a:rPr lang="sv-SE" sz="1050" dirty="0" err="1"/>
              <a:t>Stugägare</a:t>
            </a:r>
            <a:endParaRPr lang="sv-SE" sz="1050" dirty="0"/>
          </a:p>
          <a:p>
            <a:endParaRPr lang="sv-SE" sz="1050" dirty="0"/>
          </a:p>
          <a:p>
            <a:r>
              <a:rPr lang="sv-SE" sz="1050" dirty="0"/>
              <a:t>Total insats för föreningen 50-55 timmar, utfört av AE </a:t>
            </a:r>
            <a:br>
              <a:rPr lang="sv-SE" sz="1050" dirty="0"/>
            </a:br>
            <a:endParaRPr lang="sv-SE" sz="1050" dirty="0"/>
          </a:p>
          <a:p>
            <a:r>
              <a:rPr lang="sv-SE" sz="1050" dirty="0"/>
              <a:t>Ca 25 </a:t>
            </a:r>
            <a:r>
              <a:rPr lang="sv-SE" sz="1050" dirty="0" err="1"/>
              <a:t>tim</a:t>
            </a:r>
            <a:r>
              <a:rPr lang="sv-SE" sz="1050" dirty="0"/>
              <a:t>/år ingår i ett ”oavlönat” ansvar som ”slyröjnings-ansvarig” från föreningens sida, samt att insatser därutöver ersätts med 250 SEK/timme. Bränsle och  service av redskap betalas också av föreningen. Tak för kostnader sätts till 30 </a:t>
            </a:r>
            <a:r>
              <a:rPr lang="sv-SE" sz="1050" dirty="0" err="1"/>
              <a:t>tim</a:t>
            </a:r>
            <a:r>
              <a:rPr lang="sv-SE" sz="1050" dirty="0"/>
              <a:t>/år x 250 = 7500 SEK + bränsle och service. </a:t>
            </a:r>
          </a:p>
          <a:p>
            <a:endParaRPr lang="sv-SE" sz="1050" dirty="0"/>
          </a:p>
          <a:p>
            <a:r>
              <a:rPr lang="sv-SE" sz="1050" dirty="0"/>
              <a:t>Intäkter kopplade till ovanstående kostnad: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dirty="0"/>
              <a:t>50% av totalbelopp faktureras Höganäs kommun som ”Grön Turism”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dirty="0"/>
              <a:t>5000 SEK bidrag från Länsstyrelsen (går eventuellt att höja om vi skulle kräva detta)</a:t>
            </a:r>
          </a:p>
          <a:p>
            <a:endParaRPr lang="sv-SE" sz="1050" dirty="0"/>
          </a:p>
          <a:p>
            <a:r>
              <a:rPr lang="sv-SE" sz="1050" dirty="0"/>
              <a:t>Utöver de markerade områden röjs dessutom diverse stigar i </a:t>
            </a:r>
          </a:p>
          <a:p>
            <a:r>
              <a:rPr lang="sv-SE" sz="1050" dirty="0"/>
              <a:t>och nära Skäret by.</a:t>
            </a:r>
          </a:p>
          <a:p>
            <a:endParaRPr lang="sv-SE" sz="1050" dirty="0"/>
          </a:p>
          <a:p>
            <a:r>
              <a:rPr lang="sv-SE" sz="1050" dirty="0"/>
              <a:t>Planen uppdateras årligen, ansvar AE.</a:t>
            </a:r>
          </a:p>
          <a:p>
            <a:endParaRPr lang="sv-SE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050" dirty="0"/>
          </a:p>
          <a:p>
            <a:endParaRPr lang="sv-SE" sz="1050" dirty="0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EE105226-F55E-7EF0-7530-B2DBE5C47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2632" y="3824838"/>
            <a:ext cx="5473536" cy="30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45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</TotalTime>
  <Words>613</Words>
  <Application>Microsoft Macintosh PowerPoint</Application>
  <PresentationFormat>Bredbild</PresentationFormat>
  <Paragraphs>89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Plan för slyröjning, Skäret by 2024-25</vt:lpstr>
      <vt:lpstr>Områden med sly-röjningsåtgärder 2024 - 25 </vt:lpstr>
      <vt:lpstr>Åtgärder och ansvar per område</vt:lpstr>
      <vt:lpstr>Tidsåtgång som ligger på Intresseföreningen (siffror för 2023-24)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 User</dc:creator>
  <cp:lastModifiedBy>anders</cp:lastModifiedBy>
  <cp:revision>27</cp:revision>
  <cp:lastPrinted>2022-08-08T08:20:46Z</cp:lastPrinted>
  <dcterms:created xsi:type="dcterms:W3CDTF">2021-10-26T08:14:47Z</dcterms:created>
  <dcterms:modified xsi:type="dcterms:W3CDTF">2024-06-13T16:59:11Z</dcterms:modified>
</cp:coreProperties>
</file>